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7" r:id="rId5"/>
    <p:sldId id="271" r:id="rId6"/>
    <p:sldId id="272" r:id="rId7"/>
    <p:sldId id="273" r:id="rId8"/>
    <p:sldId id="274" r:id="rId9"/>
    <p:sldId id="258" r:id="rId10"/>
    <p:sldId id="269" r:id="rId11"/>
    <p:sldId id="268" r:id="rId12"/>
    <p:sldId id="259" r:id="rId13"/>
    <p:sldId id="264" r:id="rId14"/>
    <p:sldId id="270" r:id="rId15"/>
    <p:sldId id="265" r:id="rId16"/>
    <p:sldId id="275" r:id="rId17"/>
    <p:sldId id="276" r:id="rId18"/>
    <p:sldId id="266" r:id="rId19"/>
    <p:sldId id="277" r:id="rId20"/>
    <p:sldId id="278" r:id="rId21"/>
    <p:sldId id="279" r:id="rId22"/>
    <p:sldId id="280" r:id="rId23"/>
    <p:sldId id="28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302E"/>
    <a:srgbClr val="0792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78" y="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5F5EE-16C4-413F-93CE-1130EF8F102F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C102-5F1C-49DF-A731-EF62FEB23A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5F5EE-16C4-413F-93CE-1130EF8F102F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C102-5F1C-49DF-A731-EF62FEB23A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5F5EE-16C4-413F-93CE-1130EF8F102F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C102-5F1C-49DF-A731-EF62FEB23A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5F5EE-16C4-413F-93CE-1130EF8F102F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C102-5F1C-49DF-A731-EF62FEB23A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5F5EE-16C4-413F-93CE-1130EF8F102F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C102-5F1C-49DF-A731-EF62FEB23A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5F5EE-16C4-413F-93CE-1130EF8F102F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C102-5F1C-49DF-A731-EF62FEB23A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5F5EE-16C4-413F-93CE-1130EF8F102F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C102-5F1C-49DF-A731-EF62FEB23A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5F5EE-16C4-413F-93CE-1130EF8F102F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C102-5F1C-49DF-A731-EF62FEB23A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5F5EE-16C4-413F-93CE-1130EF8F102F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C102-5F1C-49DF-A731-EF62FEB23A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5F5EE-16C4-413F-93CE-1130EF8F102F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C102-5F1C-49DF-A731-EF62FEB23A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5F5EE-16C4-413F-93CE-1130EF8F102F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FC102-5F1C-49DF-A731-EF62FEB23A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5F5EE-16C4-413F-93CE-1130EF8F102F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FC102-5F1C-49DF-A731-EF62FEB23A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3635896" cy="6429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Лекция №01-4-БР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2714620"/>
            <a:ext cx="8501122" cy="135732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Производство </a:t>
            </a:r>
            <a:r>
              <a:rPr lang="ru-RU" sz="3200" b="1" dirty="0">
                <a:solidFill>
                  <a:srgbClr val="FF0000"/>
                </a:solidFill>
              </a:rPr>
              <a:t>бетонных 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</a:rPr>
              <a:t>работ в зимнее время </a:t>
            </a:r>
          </a:p>
          <a:p>
            <a:pPr algn="ctr">
              <a:defRPr/>
            </a:pP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Kristina\Desktop\image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8544602" cy="3571924"/>
          </a:xfrm>
          <a:prstGeom prst="rect">
            <a:avLst/>
          </a:prstGeom>
          <a:noFill/>
        </p:spPr>
      </p:pic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357158" y="4077978"/>
            <a:ext cx="857256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Схема выдерживания бетона методом термоса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1 - опалубка; 2 - бетон; 3 - </a:t>
            </a:r>
            <a:r>
              <a:rPr kumimoji="0" lang="ru-RU" sz="2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пароизоляция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 4 - теплоизоляция; 5 - температурная кривая разогрева бетона.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714356"/>
            <a:ext cx="9144000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 smtClean="0">
                <a:solidFill>
                  <a:schemeClr val="bg1"/>
                </a:solidFill>
              </a:rPr>
              <a:t> В зимних условиях </a:t>
            </a:r>
            <a:r>
              <a:rPr lang="ru-RU" sz="2300" dirty="0" err="1" smtClean="0">
                <a:solidFill>
                  <a:schemeClr val="bg1"/>
                </a:solidFill>
              </a:rPr>
              <a:t>безарматурные</a:t>
            </a:r>
            <a:r>
              <a:rPr lang="ru-RU" sz="2300" dirty="0" smtClean="0">
                <a:solidFill>
                  <a:schemeClr val="bg1"/>
                </a:solidFill>
              </a:rPr>
              <a:t> конструкции бетонируют также по методу холодного бетона. В бетонную смесь, приготовляемую на холодных материалах, добавляют хлористый кальций и хлористый натрий, которые снижают температуру замерзания воды в бетонной смеси. Общее количество добавляемых солей должно составлять не менее 15% от веса воды </a:t>
            </a:r>
            <a:r>
              <a:rPr lang="ru-RU" sz="2300" dirty="0" err="1" smtClean="0">
                <a:solidFill>
                  <a:schemeClr val="bg1"/>
                </a:solidFill>
              </a:rPr>
              <a:t>затво-рения</a:t>
            </a:r>
            <a:r>
              <a:rPr lang="ru-RU" sz="2300" dirty="0" smtClean="0">
                <a:solidFill>
                  <a:schemeClr val="bg1"/>
                </a:solidFill>
              </a:rPr>
              <a:t>. Уложенная в опалубку бетонная смесь без подогрева и утепления выдерживается при отрицательной температуре наружного воздуха (до—15° С) в течение всего периода твердения. Холодный бетон через 7 суток достигает 20—25%, а через 28 суток — 40—50% от прочности бетона без добавок, твердеющего в нормальных условиях.</a:t>
            </a:r>
          </a:p>
          <a:p>
            <a:r>
              <a:rPr lang="ru-RU" sz="2300" dirty="0" smtClean="0">
                <a:solidFill>
                  <a:schemeClr val="bg1"/>
                </a:solidFill>
              </a:rPr>
              <a:t>   Более эффективной противоморозной добавкой в бетон является поташ. Бетон с добавкой поташа (10—15% от веса цемента) твердеет, хотя и медленно, при температуре наружного воздуха — 50° С. При температурах от —15 до —25°С бетоны с добавкой поташа через 28 суток набирают прочность 70% и более от обычного бетона в таком же возрасте. После оттаивания </a:t>
            </a:r>
            <a:r>
              <a:rPr lang="ru-RU" sz="2300" dirty="0" err="1" smtClean="0">
                <a:solidFill>
                  <a:schemeClr val="bg1"/>
                </a:solidFill>
              </a:rPr>
              <a:t>бетов</a:t>
            </a:r>
            <a:r>
              <a:rPr lang="ru-RU" sz="2300" dirty="0" smtClean="0">
                <a:solidFill>
                  <a:schemeClr val="bg1"/>
                </a:solidFill>
              </a:rPr>
              <a:t> интенсивно набирает прочность.</a:t>
            </a:r>
            <a:endParaRPr lang="ru-RU" sz="23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142853"/>
            <a:ext cx="8286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ПРИМЕНЕНИЕ ХИМИЧЕСКИХ ДОБАВОК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4282" y="714356"/>
            <a:ext cx="87154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В практике широко распространен метод </a:t>
            </a:r>
            <a:r>
              <a:rPr lang="ru-RU" sz="2800" dirty="0" err="1">
                <a:solidFill>
                  <a:schemeClr val="bg1"/>
                </a:solidFill>
              </a:rPr>
              <a:t>электротермообработки</a:t>
            </a:r>
            <a:r>
              <a:rPr lang="ru-RU" sz="2800" dirty="0">
                <a:solidFill>
                  <a:schemeClr val="bg1"/>
                </a:solidFill>
              </a:rPr>
              <a:t> бетона. Он основан на преобразовании электрической энергии в тепловую непосредственно внутри бетона либо в различного рода электронагревательных устройствах. В строительстве освоены следующие методы: электродный прогрев (собственно </a:t>
            </a:r>
            <a:r>
              <a:rPr lang="ru-RU" sz="2800" dirty="0" err="1">
                <a:solidFill>
                  <a:schemeClr val="bg1"/>
                </a:solidFill>
              </a:rPr>
              <a:t>электропрогрев</a:t>
            </a:r>
            <a:r>
              <a:rPr lang="ru-RU" sz="2800" dirty="0">
                <a:solidFill>
                  <a:schemeClr val="bg1"/>
                </a:solidFill>
              </a:rPr>
              <a:t>); разогрев в электромагнитном поле (индукционный) ; обогрев различными электронагревательными устройствами</a:t>
            </a:r>
            <a:r>
              <a:rPr lang="ru-RU" sz="2800" dirty="0" smtClean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214290"/>
            <a:ext cx="88582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МЕТОД ЭЛЕКТРОТЕРМООБРАБОТКИ БЕТОНА</a:t>
            </a:r>
            <a:endParaRPr lang="ru-RU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500041"/>
            <a:ext cx="8786874" cy="6109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>
                <a:solidFill>
                  <a:schemeClr val="bg1"/>
                </a:solidFill>
              </a:rPr>
              <a:t>Электродный способ прогрева подразделяется на сквозной и периферийный. При сквозном прогреве используют стержневые электроды диаметром до 6 мм, располагая их по всему сечению, при периферийном — плавающие рамочные и пластинчатые, нашивные пластинчатые и струнные. В каждом конкретном случае рассчитывают схему расположения электродов и напряжения на них. При разогреве бетона строго следят за скоростью подъема его температуры (8... 15° С/ч) и временем изотермического прогрева.</a:t>
            </a:r>
            <a:r>
              <a:rPr lang="ru-RU" sz="2300" dirty="0" smtClean="0">
                <a:solidFill>
                  <a:schemeClr val="bg1"/>
                </a:solidFill>
              </a:rPr>
              <a:t/>
            </a:r>
            <a:br>
              <a:rPr lang="ru-RU" sz="2300" dirty="0" smtClean="0">
                <a:solidFill>
                  <a:schemeClr val="bg1"/>
                </a:solidFill>
              </a:rPr>
            </a:br>
            <a:r>
              <a:rPr lang="ru-RU" sz="2300" dirty="0">
                <a:solidFill>
                  <a:schemeClr val="bg1"/>
                </a:solidFill>
              </a:rPr>
              <a:t>Для контактного </a:t>
            </a:r>
            <a:r>
              <a:rPr lang="ru-RU" sz="2300" dirty="0" err="1">
                <a:solidFill>
                  <a:schemeClr val="bg1"/>
                </a:solidFill>
              </a:rPr>
              <a:t>электроразогрева</a:t>
            </a:r>
            <a:r>
              <a:rPr lang="ru-RU" sz="2300" dirty="0">
                <a:solidFill>
                  <a:schemeClr val="bg1"/>
                </a:solidFill>
              </a:rPr>
              <a:t> применяются различного вида греющие опалубки, которые подразделяют на жесткие (деревянные, металлические) и мягкие (из брезентовой или асбестовой ткани, резиновые, пластиковые и т. п.). Устанавливают </a:t>
            </a:r>
            <a:r>
              <a:rPr lang="ru-RU" sz="2300" dirty="0" err="1">
                <a:solidFill>
                  <a:schemeClr val="bg1"/>
                </a:solidFill>
              </a:rPr>
              <a:t>термоактивную</a:t>
            </a:r>
            <a:r>
              <a:rPr lang="ru-RU" sz="2300" dirty="0">
                <a:solidFill>
                  <a:schemeClr val="bg1"/>
                </a:solidFill>
              </a:rPr>
              <a:t> опалубку отдельными щитами или укрупненными панелями. Источниками тепла в щитах служат стержневые, трубчато-стержневые и </a:t>
            </a:r>
            <a:r>
              <a:rPr lang="ru-RU" sz="2300" dirty="0" err="1">
                <a:solidFill>
                  <a:schemeClr val="bg1"/>
                </a:solidFill>
              </a:rPr>
              <a:t>уголково-стержневые</a:t>
            </a:r>
            <a:r>
              <a:rPr lang="ru-RU" sz="2300" dirty="0">
                <a:solidFill>
                  <a:schemeClr val="bg1"/>
                </a:solidFill>
              </a:rPr>
              <a:t> электронагреватели, полосовые электроды, электроды из проволоки или фольги, запрессованные в электропроводящий состав.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87154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ЭЛЕКТРОДНЫЙ ПРОГРЕВ(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ЭЛЕКТРООБОГРЕВ)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Kristina\Desktop\image0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559823" cy="572464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643570" y="0"/>
            <a:ext cx="350043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Схема разновидностей </a:t>
            </a:r>
            <a:r>
              <a:rPr lang="ru-RU" sz="2400" b="1" dirty="0" err="1" smtClean="0">
                <a:solidFill>
                  <a:srgbClr val="FF0000"/>
                </a:solidFill>
              </a:rPr>
              <a:t>электропрогрева</a:t>
            </a:r>
            <a:r>
              <a:rPr lang="ru-RU" sz="2400" b="1" dirty="0" smtClean="0">
                <a:solidFill>
                  <a:srgbClr val="FF0000"/>
                </a:solidFill>
              </a:rPr>
              <a:t>: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>
                <a:solidFill>
                  <a:schemeClr val="bg1"/>
                </a:solidFill>
              </a:rPr>
              <a:t>а) сквозной прогрев ленточными нашивными на опалубку электродами; б) и в) сквозной прогрев и электрическое поле при прогреве армированных конструкций; г) прогрев стержневыми электродами; </a:t>
            </a:r>
            <a:r>
              <a:rPr lang="ru-RU" sz="2200" dirty="0" err="1" smtClean="0">
                <a:solidFill>
                  <a:schemeClr val="bg1"/>
                </a:solidFill>
              </a:rPr>
              <a:t>д</a:t>
            </a:r>
            <a:r>
              <a:rPr lang="ru-RU" sz="2200" dirty="0" smtClean="0">
                <a:solidFill>
                  <a:schemeClr val="bg1"/>
                </a:solidFill>
              </a:rPr>
              <a:t>) прогрев групповыми электродами; е) периферийный прогрев; ж) прогрев струнными электродами; </a:t>
            </a:r>
            <a:r>
              <a:rPr lang="ru-RU" sz="2200" dirty="0" err="1" smtClean="0">
                <a:solidFill>
                  <a:schemeClr val="bg1"/>
                </a:solidFill>
              </a:rPr>
              <a:t>з</a:t>
            </a:r>
            <a:r>
              <a:rPr lang="ru-RU" sz="2200" dirty="0" smtClean="0">
                <a:solidFill>
                  <a:schemeClr val="bg1"/>
                </a:solidFill>
              </a:rPr>
              <a:t>) невозможность применять </a:t>
            </a:r>
            <a:r>
              <a:rPr lang="ru-RU" sz="2200" dirty="0" err="1" smtClean="0">
                <a:solidFill>
                  <a:schemeClr val="bg1"/>
                </a:solidFill>
              </a:rPr>
              <a:t>электропрогрев</a:t>
            </a:r>
            <a:r>
              <a:rPr lang="ru-RU" sz="2200" dirty="0" smtClean="0">
                <a:solidFill>
                  <a:schemeClr val="bg1"/>
                </a:solidFill>
              </a:rPr>
              <a:t> при высоком каркасном армировании конструкции.</a:t>
            </a: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5929330"/>
            <a:ext cx="50006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chemeClr val="bg1"/>
                </a:solidFill>
              </a:rPr>
              <a:t>1 - бетон; 2 - электроды; 3 - опалубка;</a:t>
            </a:r>
          </a:p>
          <a:p>
            <a:r>
              <a:rPr lang="ru-RU" sz="2200" dirty="0" smtClean="0">
                <a:solidFill>
                  <a:schemeClr val="bg1"/>
                </a:solidFill>
              </a:rPr>
              <a:t> 4 - арматура; 5 - электрическое поле.</a:t>
            </a:r>
            <a:endParaRPr lang="ru-RU" sz="2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500042"/>
            <a:ext cx="871543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>
                <a:solidFill>
                  <a:schemeClr val="bg1"/>
                </a:solidFill>
              </a:rPr>
              <a:t>Для обогрева бетона паром вокруг забетонированной конструкции создают так называемую «паровую рубашку», обеспечивающую требуемые температурно-влажностные условия твердения бетона. Температура разогрева 70...95° С.</a:t>
            </a:r>
            <a:r>
              <a:rPr lang="ru-RU" sz="2500" dirty="0" smtClean="0">
                <a:solidFill>
                  <a:schemeClr val="bg1"/>
                </a:solidFill>
              </a:rPr>
              <a:t/>
            </a:r>
            <a:br>
              <a:rPr lang="ru-RU" sz="2500" dirty="0" smtClean="0">
                <a:solidFill>
                  <a:schemeClr val="bg1"/>
                </a:solidFill>
              </a:rPr>
            </a:br>
            <a:r>
              <a:rPr lang="ru-RU" sz="2500" dirty="0">
                <a:solidFill>
                  <a:schemeClr val="bg1"/>
                </a:solidFill>
              </a:rPr>
              <a:t>Индукционный прогрев бетона происходит за счет выделения тепла при прохождении вихревых токов в металлической опалубке и </a:t>
            </a:r>
            <a:r>
              <a:rPr lang="ru-RU" sz="2500" dirty="0" smtClean="0">
                <a:solidFill>
                  <a:schemeClr val="bg1"/>
                </a:solidFill>
              </a:rPr>
              <a:t>арматуре конструкции</a:t>
            </a:r>
            <a:r>
              <a:rPr lang="ru-RU" sz="2500" dirty="0">
                <a:solidFill>
                  <a:schemeClr val="bg1"/>
                </a:solidFill>
              </a:rPr>
              <a:t>, находящихся в электромагнитном поле индуктора (многовитковой катушки), через который пропускают переменный ток промышленной частоты напряжением 36...120 В. Тепло от арматуры и металлической опалубки передается бетону в нагревает его. Индукционный нагрев применяют в основном для термообработки бетона конструкций небольшого сечения: колонн, балок, стыков, сооружений, возводимых в скользящей, подъемно-переставной и горизонтально перемещаемой опалубке.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86050" y="0"/>
            <a:ext cx="35004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ПАРОПРОГРЕВ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ristina\Desktop\parovaya_rubash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142984"/>
            <a:ext cx="8566522" cy="471490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0034" y="5857892"/>
            <a:ext cx="821537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1 - гибкий шланг, 2 - утепленные щиты, 3 - подкладки, 4 - настил из досок, 5 - толь, 6 - опилки, 7 - температурные скважины, 8 - отверстия для пропуска пара, 9 - бетон</a:t>
            </a:r>
            <a:endParaRPr lang="ru-RU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"/>
            <a:ext cx="89297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Схема паровой рубашки для прогрева железобетонных ребристых перекрытий</a:t>
            </a:r>
            <a:endParaRPr lang="ru-RU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Kristina\Desktop\kapillyarnaya_opalub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6072230" cy="603821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357950" y="285728"/>
            <a:ext cx="27860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Капиллярная опалубка для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паропрогрева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колонн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1 - каналы для пара, 2 - полоски кровельной стали, 3 - щит опалубки, 4 - хомут, 5 - бетон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071546"/>
            <a:ext cx="91440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</a:rPr>
              <a:t>Индукционный прогрев бетона происходит за счет выделения тепла при прохождении вихревых токов в металлической опалубке и </a:t>
            </a:r>
            <a:r>
              <a:rPr lang="ru-RU" sz="2800" dirty="0" smtClean="0">
                <a:solidFill>
                  <a:schemeClr val="bg1"/>
                </a:solidFill>
              </a:rPr>
              <a:t>арматуре</a:t>
            </a:r>
            <a:r>
              <a:rPr lang="ru-RU" sz="2800" dirty="0">
                <a:solidFill>
                  <a:schemeClr val="bg1"/>
                </a:solidFill>
              </a:rPr>
              <a:t> конструкции, находящихся в электромагнитном поле индуктора (многовитковой катушки), через который пропускают переменный ток промышленной частоты напряжением 36...120 В. Тепло от арматуры и металлической опалубки передается бетону в нагревает его. Индукционный нагрев применяют в основном для термообработки бетона конструкций небольшого сечения: колонн, балок, стыков, сооружений, возводимых в скользящей, подъемно-переставной и горизонтально перемещаемой опалубке.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1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РАЗОГРЕВ В ЭЛЕКТРОМАГНИТНОМ ПОЛЕ(ИНДУКЦИОННЫЙ)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7511" y="116632"/>
            <a:ext cx="8964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ХИМИЧЕСКИХ ДОБАВОК В УСЛОВИЯХ ЗИМНЕГО БЕТОНИРОВАНИЯ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762963"/>
            <a:ext cx="881248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в области разработки и совершенствования методов зимнего бетонирования являются чрезвычайно актуальными для большинства регионов Республики Казахстан, в том числе и нашей области, где продолжительность зимнего периода составляет 5-6 месяцев в году. Экономические и технологические аспекты зимнего бетонирования будут преобладающими в формировании строительной политики в XXI веке.</a:t>
            </a:r>
          </a:p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Применение химических добавок в технологии производства бетонных работ при низких температурах представляет собой один из наиболее широко распространённых методов зимнего бетонирования, поскольку модификаторы различных классов позволяют не только изменять температуру замерзания жидкой фазы, но и направленно воздействовать на формирование структуры и прочности бетона.</a:t>
            </a:r>
          </a:p>
        </p:txBody>
      </p:sp>
    </p:spTree>
    <p:extLst>
      <p:ext uri="{BB962C8B-B14F-4D97-AF65-F5344CB8AC3E}">
        <p14:creationId xmlns:p14="http://schemas.microsoft.com/office/powerpoint/2010/main" val="2125766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2103"/>
            <a:ext cx="8572560" cy="572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Рассматриваемые вопросы: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3000" b="1" dirty="0" smtClean="0">
                <a:solidFill>
                  <a:schemeClr val="bg1"/>
                </a:solidFill>
                <a:cs typeface="Arial" pitchFamily="34" charset="0"/>
              </a:rPr>
              <a:t>ОБЩИЕ СВЕДЕНИЯ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3000" b="1" dirty="0" smtClean="0">
                <a:solidFill>
                  <a:schemeClr val="bg1"/>
                </a:solidFill>
              </a:rPr>
              <a:t>РАЗОГРЕВ БЕТОНА ПРИ ЕГО ПРИГОТОВЛЕНИИ</a:t>
            </a:r>
            <a:endParaRPr lang="ru-RU" sz="3000" b="1" dirty="0">
              <a:solidFill>
                <a:schemeClr val="bg1"/>
              </a:solidFill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МЕТОД ТЕРМОСА</a:t>
            </a: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ПРИМЕНЕНИЕ ХИМИЧЕСКИХ ДОБАВОК</a:t>
            </a:r>
            <a:endParaRPr lang="ru-RU" sz="3000" b="1" dirty="0" smtClean="0">
              <a:solidFill>
                <a:schemeClr val="bg1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3000" b="1" dirty="0" smtClean="0">
                <a:solidFill>
                  <a:schemeClr val="bg1"/>
                </a:solidFill>
              </a:rPr>
              <a:t>МЕТОД ЭЛЕКТРОТЕРМООБРАБОТКИ БЕТОНА:</a:t>
            </a:r>
          </a:p>
          <a:p>
            <a:pPr marL="514350" lvl="0" indent="-51435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</a:pPr>
            <a:r>
              <a:rPr lang="ru-RU" sz="3000" b="1" dirty="0" smtClean="0">
                <a:solidFill>
                  <a:schemeClr val="bg1"/>
                </a:solidFill>
              </a:rPr>
              <a:t>ЭЛЕКТРОДНЫЙ ПРОГРЕВ(</a:t>
            </a: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ЭЛЕКТРООБОГРЕВ)</a:t>
            </a:r>
          </a:p>
          <a:p>
            <a:pPr marL="514350" indent="-51435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</a:pP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</a:rPr>
              <a:t>ПАРОПРОГРЕВ</a:t>
            </a:r>
          </a:p>
          <a:p>
            <a:pPr marL="514350" lvl="0" indent="-51435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</a:pPr>
            <a:r>
              <a:rPr lang="ru-RU" sz="3000" b="1" dirty="0" smtClean="0">
                <a:solidFill>
                  <a:schemeClr val="bg1"/>
                </a:solidFill>
              </a:rPr>
              <a:t>РАЗОГРЕВ В ЭЛЕКТРОМАГНИТНОМ ПОЛЕ(ИНДУКЦИОННЫЙ)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endParaRPr kumimoji="0" lang="ru-RU" sz="3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6259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Известно, что твердение цементных бетонов замедляется при снижении температуры и практически прекращается при замерзании жидкой фазы. Поэтому для обеспечения твердения в  зимних условиях необходимо предотвращать замерзание воды в составе бетона, что может быть достигнуто либо сохранением положительной температуры бетона в период твердения до набора им критической прочности, либо снижением температуры замерзания жидкой фазы путем введения в состав бетона различных добавок.</a:t>
            </a:r>
          </a:p>
          <a:p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199" y="3933599"/>
            <a:ext cx="2745015" cy="2919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0461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2706" y="4221088"/>
            <a:ext cx="4371294" cy="263691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None/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условиях длительного зимнего периода на территории Казахстана необходимость применения хлоридных добавок, например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бетонировании   неармированных </a:t>
            </a:r>
            <a:r>
              <a:rPr lang="ru-RU" alt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</a:t>
            </a:r>
            <a:r>
              <a:rPr lang="ru-RU" alt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очевидно</a:t>
            </a:r>
            <a:r>
              <a:rPr lang="ru-RU" alt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будет </a:t>
            </a:r>
            <a:r>
              <a:rPr lang="ru-RU" alt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сохраняться достаточно </a:t>
            </a:r>
            <a:r>
              <a:rPr lang="ru-RU" alt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долго</a:t>
            </a:r>
            <a:r>
              <a:rPr lang="ru-RU" alt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поскольку </a:t>
            </a:r>
            <a:r>
              <a:rPr lang="ru-RU" alt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сегодняшний день для массового строительства    характерен острый дефицит эффективных  противоморозных добавок, позволяющих выполнять бетонные работы при низких отрицательных температурах. </a:t>
            </a:r>
          </a:p>
          <a:p>
            <a:pPr>
              <a:buFont typeface="Wingdings" panose="05000000000000000000" pitchFamily="2" charset="2"/>
              <a:buNone/>
            </a:pP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704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Для 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выявления эффективности использования тех или иных добавок были проведены исследования на двух группах комплексных модификаторов бетонов, разработанных на основе вторичного сырья и отходов химико-фармацевтической промышленности: первая с использованием хлористых солей, вторая – 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бесхлоридные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основе нитритов и ацетатов натрия и кальция. </a:t>
            </a:r>
          </a:p>
          <a:p>
            <a:pPr algn="just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В процессе исследований были изучены процессы начального структурообразования и прочности цементных систем с добавками, а также оценка характера влияния добавок с различными катионами, поскольку этот фактор во многом определяет кинетику структурообразования и твердения цементных материалов и в особенности при отрицательных температурах. </a:t>
            </a:r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 кинетики структурообразования цементных композиций с добавками на основе хлористых солей (CaCI2, MgCI2 KCI и 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NaCI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в количестве 1–3% от массы цемента показал, что при температуре –3–5°С по эффективности действия их можно расположить в последовательности CaCI2&gt;KCI, MgCI2&gt;</a:t>
            </a:r>
            <a:r>
              <a:rPr lang="ru-RU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NaCI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анализе кинетики изменения пластической прочности цементных композиций с противоморозными добавками в условиях отрицательных температур необходимо учитывать, что формирование структуры цементных материалов происходит одновременно с процессами льдообразования в системе. </a:t>
            </a:r>
            <a:endParaRPr lang="ru-RU" sz="20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1446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6232" y="3501008"/>
            <a:ext cx="4467768" cy="33522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308" y="7459"/>
            <a:ext cx="912469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анализе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пластометрических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исследований и наблюдении за составами, твердеющими после изготовления в условиях отрицательных температур, показали, что смеси с повышенными дозировками добавки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NaCl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(до 10%) при температуре до –15°С не замерзают и не схватываются в отличие от составов с аналогичной дозировкой добавок на основе хлорида кальция. Добавки, содержащие </a:t>
            </a:r>
            <a:r>
              <a:rPr lang="ru-RU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KCl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MgCl2 и NaNO2, занимают промежуточное положение между хлоридом кальция и хлоридом натрия. </a:t>
            </a:r>
            <a:endPara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образом, при равном </a:t>
            </a:r>
            <a:endPara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процентном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содержании </a:t>
            </a:r>
            <a:endPara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добавок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большее понижение </a:t>
            </a:r>
            <a:endPara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температуры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замерзания </a:t>
            </a:r>
            <a:endPara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жидкой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фазы бетона будут </a:t>
            </a:r>
            <a:endPara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обеспечивать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добавки на </a:t>
            </a:r>
            <a:endPara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хлорида натрия, что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подтверждается </a:t>
            </a:r>
          </a:p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экспериментальными данными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3324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0"/>
            <a:ext cx="457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ОБЩИЕ СВЕДЕНИЯ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428604"/>
            <a:ext cx="9144000" cy="6534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>
                <a:solidFill>
                  <a:schemeClr val="bg1"/>
                </a:solidFill>
              </a:rPr>
              <a:t>Твердение бетона происходит при положительных температурах. При температуре, близкой к нулю, твердение бетона замедляется, а во время замораживания в раннем возрасте прекращается. После оттаивания бетона процесс твердения восстанавливается, но конечная прочность бетона </a:t>
            </a:r>
            <a:r>
              <a:rPr lang="ru-RU" sz="2300" dirty="0" smtClean="0">
                <a:solidFill>
                  <a:schemeClr val="bg1"/>
                </a:solidFill>
              </a:rPr>
              <a:t>снижается. К </a:t>
            </a:r>
            <a:r>
              <a:rPr lang="ru-RU" sz="2300" dirty="0">
                <a:solidFill>
                  <a:schemeClr val="bg1"/>
                </a:solidFill>
              </a:rPr>
              <a:t>моменту возможного замерзания прочность бетона должна составлять </a:t>
            </a:r>
            <a:r>
              <a:rPr lang="ru-RU" sz="2300" dirty="0" smtClean="0">
                <a:solidFill>
                  <a:schemeClr val="bg1"/>
                </a:solidFill>
              </a:rPr>
              <a:t>не </a:t>
            </a:r>
            <a:r>
              <a:rPr lang="ru-RU" sz="2300" dirty="0">
                <a:solidFill>
                  <a:schemeClr val="bg1"/>
                </a:solidFill>
              </a:rPr>
              <a:t>менее 50% марочной. Чтобы обеспечить твердение и нарастание прочности бетона, необходимо защитить его от влияния низких температур воздуха</a:t>
            </a:r>
            <a:r>
              <a:rPr lang="ru-RU" sz="2300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sz="2300" dirty="0">
                <a:solidFill>
                  <a:schemeClr val="bg1"/>
                </a:solidFill>
              </a:rPr>
              <a:t>К зимним способам бетонирования, обеспечивающим достижение бетоном критической прочности, относятся: разогрев бетона при его приготовлении; выдерживание бетона в утепленных опалубках (метод термоса); внесение в бетон химических добавок, снижающих температуру замерзания; тепловое воздействие греющих опалубок на свежеуложенный бетон; электродный прогрев; воздействие инфракрасных источников теплоты и т. д. Выбирают технологические приемы в зависимости от экономической эффективности, условий бетонирования, вида конструкций и особенностей используемых бетонов, наличия дешевых источников тепла.</a:t>
            </a:r>
            <a:endParaRPr lang="ru-RU" sz="23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928670"/>
            <a:ext cx="857256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>
                <a:solidFill>
                  <a:schemeClr val="bg1"/>
                </a:solidFill>
              </a:rPr>
              <a:t>При приготовлении бетонных смесей на заводах организуют подогрев составляющих и воды </a:t>
            </a:r>
            <a:r>
              <a:rPr lang="ru-RU" sz="2500" dirty="0" err="1">
                <a:solidFill>
                  <a:schemeClr val="bg1"/>
                </a:solidFill>
              </a:rPr>
              <a:t>затворения</a:t>
            </a:r>
            <a:r>
              <a:rPr lang="ru-RU" sz="2500" dirty="0">
                <a:solidFill>
                  <a:schemeClr val="bg1"/>
                </a:solidFill>
              </a:rPr>
              <a:t>, сам же процесс приготовления осуществляют в утепленном помещении, чем обеспечивают выход бетонной смеси заданной температуры. Для подогрева песка и щебня используют специальные регистры, через которые пропускают разогретую до 90° С воду или пар. Воду </a:t>
            </a:r>
            <a:r>
              <a:rPr lang="ru-RU" sz="2500" dirty="0" err="1">
                <a:solidFill>
                  <a:schemeClr val="bg1"/>
                </a:solidFill>
              </a:rPr>
              <a:t>затворения</a:t>
            </a:r>
            <a:r>
              <a:rPr lang="ru-RU" sz="2500" dirty="0">
                <a:solidFill>
                  <a:schemeClr val="bg1"/>
                </a:solidFill>
              </a:rPr>
              <a:t> подогревают до температуры 40...80° С (в зависимости от вида цемента) преимущественно паром в водонагревателях.</a:t>
            </a:r>
            <a:r>
              <a:rPr lang="ru-RU" sz="2500" dirty="0" smtClean="0">
                <a:solidFill>
                  <a:schemeClr val="bg1"/>
                </a:solidFill>
              </a:rPr>
              <a:t/>
            </a:r>
            <a:br>
              <a:rPr lang="ru-RU" sz="2500" dirty="0" smtClean="0">
                <a:solidFill>
                  <a:schemeClr val="bg1"/>
                </a:solidFill>
              </a:rPr>
            </a:br>
            <a:r>
              <a:rPr lang="ru-RU" sz="2500" dirty="0">
                <a:solidFill>
                  <a:schemeClr val="bg1"/>
                </a:solidFill>
              </a:rPr>
              <a:t>Транспортируют бетонную смесь зимой в утепленных бетоновозах, специальных контейнерах, автосамосвалах с подогревом кузова выхлопными газами. Кузов накрывают брезентом или утепленными щитами, бадьи и бункеры — деревянными утепленными крышками.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0"/>
            <a:ext cx="85011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РАЗОГРЕВ БЕТОНА ПРИ ЕГО ПРИГОТОВЛЕНИИ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 descr="C:\Users\Kristina\Desktop\image0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0"/>
            <a:ext cx="7492673" cy="457203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2844" y="4500570"/>
            <a:ext cx="8715436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dirty="0" smtClean="0">
                <a:solidFill>
                  <a:srgbClr val="FF0000"/>
                </a:solidFill>
              </a:rPr>
              <a:t>Принципиальная </a:t>
            </a:r>
            <a:r>
              <a:rPr lang="ru-RU" sz="2300" b="1" dirty="0">
                <a:solidFill>
                  <a:srgbClr val="FF0000"/>
                </a:solidFill>
              </a:rPr>
              <a:t>схема площадки для разогрева бетонной </a:t>
            </a:r>
            <a:r>
              <a:rPr lang="ru-RU" sz="2300" b="1" dirty="0" smtClean="0">
                <a:solidFill>
                  <a:srgbClr val="FF0000"/>
                </a:solidFill>
              </a:rPr>
              <a:t>смеси:</a:t>
            </a:r>
            <a:r>
              <a:rPr lang="ru-RU" sz="2300" dirty="0" smtClean="0"/>
              <a:t/>
            </a:r>
            <a:br>
              <a:rPr lang="ru-RU" sz="2300" dirty="0" smtClean="0"/>
            </a:br>
            <a:r>
              <a:rPr lang="ru-RU" sz="2300" dirty="0">
                <a:solidFill>
                  <a:schemeClr val="bg1"/>
                </a:solidFill>
              </a:rPr>
              <a:t>1 - бункер разогрева; 2 - деревянный настил; 3 - пульт управления; 4 - ограждение; 5 - контур заземления; 6 - светильники; 7 - концевые выключатели (блокировка); 8 - вибратор площадочный; 9 - заземляющий кабель; 10 - токоподводящий кабель; 11 - ворота</a:t>
            </a:r>
            <a:r>
              <a:rPr lang="ru-RU" sz="2300" dirty="0" smtClean="0">
                <a:solidFill>
                  <a:schemeClr val="bg1"/>
                </a:solidFill>
              </a:rPr>
              <a:t>.</a:t>
            </a:r>
            <a:endParaRPr lang="ru-RU" sz="23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Kristina\Desktop\image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4429156" cy="651004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857752" y="1285860"/>
            <a:ext cx="364330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Принципиальная </a:t>
            </a:r>
            <a:r>
              <a:rPr lang="ru-RU" sz="2400" b="1" dirty="0">
                <a:solidFill>
                  <a:srgbClr val="FF0000"/>
                </a:solidFill>
              </a:rPr>
              <a:t>схема бадьи для </a:t>
            </a:r>
            <a:r>
              <a:rPr lang="ru-RU" sz="2400" b="1" dirty="0" err="1" smtClean="0">
                <a:solidFill>
                  <a:srgbClr val="FF0000"/>
                </a:solidFill>
              </a:rPr>
              <a:t>электроразогрева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>
                <a:solidFill>
                  <a:srgbClr val="FF0000"/>
                </a:solidFill>
              </a:rPr>
              <a:t>бетонной </a:t>
            </a:r>
            <a:r>
              <a:rPr lang="ru-RU" sz="2400" b="1" dirty="0" smtClean="0">
                <a:solidFill>
                  <a:srgbClr val="FF0000"/>
                </a:solidFill>
              </a:rPr>
              <a:t>смеси: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>
                <a:solidFill>
                  <a:schemeClr val="bg1"/>
                </a:solidFill>
              </a:rPr>
              <a:t>1 - электрод; 2 - контактная шпилька; 3 - бункер; 4 - затвор; 5 - вибратор; 6 - крепление электрода.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 descr="C:\Users\Kristina\Desktop\image0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0"/>
            <a:ext cx="7208172" cy="503556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282" y="5214950"/>
            <a:ext cx="87868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FF0000"/>
                </a:solidFill>
              </a:rPr>
              <a:t>Предварительный </a:t>
            </a:r>
            <a:r>
              <a:rPr lang="ru-RU" sz="2200" b="1" dirty="0" err="1">
                <a:solidFill>
                  <a:srgbClr val="FF0000"/>
                </a:solidFill>
              </a:rPr>
              <a:t>электроразогрев</a:t>
            </a:r>
            <a:r>
              <a:rPr lang="ru-RU" sz="2200" b="1" dirty="0">
                <a:solidFill>
                  <a:srgbClr val="FF0000"/>
                </a:solidFill>
              </a:rPr>
              <a:t> бетонной смеси в кузове </a:t>
            </a:r>
            <a:r>
              <a:rPr lang="ru-RU" sz="2200" b="1" dirty="0" smtClean="0">
                <a:solidFill>
                  <a:srgbClr val="FF0000"/>
                </a:solidFill>
              </a:rPr>
              <a:t>автомашины: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>
                <a:solidFill>
                  <a:schemeClr val="bg1"/>
                </a:solidFill>
              </a:rPr>
              <a:t>1 - кузов машины; 2 - пластинчатые электроды с прорезями; 3 - </a:t>
            </a:r>
            <a:r>
              <a:rPr lang="ru-RU" sz="2000" dirty="0" err="1">
                <a:solidFill>
                  <a:schemeClr val="bg1"/>
                </a:solidFill>
              </a:rPr>
              <a:t>электроизоляторы</a:t>
            </a:r>
            <a:r>
              <a:rPr lang="ru-RU" sz="2000" dirty="0">
                <a:solidFill>
                  <a:schemeClr val="bg1"/>
                </a:solidFill>
              </a:rPr>
              <a:t>; 4 - электровибратор; 5 - крюк грузоподъемного механизма.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Kristina\Desktop\image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0"/>
            <a:ext cx="7014219" cy="464344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4643446"/>
            <a:ext cx="86439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FF0000"/>
                </a:solidFill>
              </a:rPr>
              <a:t>Схема </a:t>
            </a:r>
            <a:r>
              <a:rPr lang="ru-RU" sz="2200" b="1" dirty="0">
                <a:solidFill>
                  <a:srgbClr val="FF0000"/>
                </a:solidFill>
              </a:rPr>
              <a:t>предварительного </a:t>
            </a:r>
            <a:r>
              <a:rPr lang="ru-RU" sz="2200" b="1" dirty="0" err="1">
                <a:solidFill>
                  <a:srgbClr val="FF0000"/>
                </a:solidFill>
              </a:rPr>
              <a:t>электроразогрева</a:t>
            </a:r>
            <a:r>
              <a:rPr lang="ru-RU" sz="2200" b="1" dirty="0">
                <a:solidFill>
                  <a:srgbClr val="FF0000"/>
                </a:solidFill>
              </a:rPr>
              <a:t> бетонной смеси в цилиндрическом бункере трубчатыми </a:t>
            </a:r>
            <a:r>
              <a:rPr lang="ru-RU" sz="2200" b="1" dirty="0" smtClean="0">
                <a:solidFill>
                  <a:srgbClr val="FF0000"/>
                </a:solidFill>
              </a:rPr>
              <a:t>электродами: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>
                <a:solidFill>
                  <a:schemeClr val="bg1"/>
                </a:solidFill>
              </a:rPr>
              <a:t>1 - бункер; 2 - трубчатые электроды; 3 - плита с закрепленными на ней электродами; 4 - электровибратор.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Цифры на электродах означают фазы переменного тока, к которым электрод подключается.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14546" y="0"/>
            <a:ext cx="45720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МЕТОД ТЕРМОСА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28604"/>
            <a:ext cx="900115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>
                <a:solidFill>
                  <a:schemeClr val="bg1"/>
                </a:solidFill>
              </a:rPr>
              <a:t>Способ термоса основан на использовании тепла, выделяемого цементом в процессе твердения бетона, и тепла, введенного в бетонную смесь путем подогрева материалов при ее приготовлении. Чтобы уменьшить </a:t>
            </a:r>
            <a:r>
              <a:rPr lang="ru-RU" sz="2300" dirty="0" err="1">
                <a:solidFill>
                  <a:schemeClr val="bg1"/>
                </a:solidFill>
              </a:rPr>
              <a:t>тепло-потери</a:t>
            </a:r>
            <a:r>
              <a:rPr lang="ru-RU" sz="2300" dirty="0">
                <a:solidFill>
                  <a:schemeClr val="bg1"/>
                </a:solidFill>
              </a:rPr>
              <a:t>, бетонируемая конструкция дополнительно утепляется матами или другими материалами. Запас внутреннего тепла в бетоне должен покрывать расход тепла при остывании конструкции до момента приобретения бетоном заданной прочности</a:t>
            </a:r>
            <a:r>
              <a:rPr lang="ru-RU" sz="2300" dirty="0" smtClean="0">
                <a:solidFill>
                  <a:schemeClr val="bg1"/>
                </a:solidFill>
              </a:rPr>
              <a:t>. Сущность метода заключается в том, что бетон, имеющий температуру не ниже +15</a:t>
            </a:r>
            <a:r>
              <a:rPr lang="ru-RU" sz="2300" baseline="30000" dirty="0" smtClean="0">
                <a:solidFill>
                  <a:schemeClr val="bg1"/>
                </a:solidFill>
              </a:rPr>
              <a:t>0</a:t>
            </a:r>
            <a:r>
              <a:rPr lang="ru-RU" sz="2300" dirty="0" smtClean="0">
                <a:solidFill>
                  <a:schemeClr val="bg1"/>
                </a:solidFill>
              </a:rPr>
              <a:t>С, укладывается в тщательно  утепленную опалубку. За счет начальной температуры б/смеси, которая достигается подогревом составляющих, и тепла   выделяемого в процессе гидратации (явление </a:t>
            </a:r>
            <a:r>
              <a:rPr lang="ru-RU" sz="2300" dirty="0" err="1" smtClean="0">
                <a:solidFill>
                  <a:schemeClr val="bg1"/>
                </a:solidFill>
              </a:rPr>
              <a:t>экзотермии</a:t>
            </a:r>
            <a:r>
              <a:rPr lang="ru-RU" sz="2300" dirty="0" smtClean="0">
                <a:solidFill>
                  <a:schemeClr val="bg1"/>
                </a:solidFill>
              </a:rPr>
              <a:t>) бетон набирает критическую прочность за время  остывания до 0</a:t>
            </a:r>
            <a:r>
              <a:rPr lang="ru-RU" sz="2300" baseline="30000" dirty="0" smtClean="0">
                <a:solidFill>
                  <a:schemeClr val="bg1"/>
                </a:solidFill>
              </a:rPr>
              <a:t>0</a:t>
            </a:r>
            <a:r>
              <a:rPr lang="ru-RU" sz="2300" dirty="0" smtClean="0">
                <a:solidFill>
                  <a:schemeClr val="bg1"/>
                </a:solidFill>
              </a:rPr>
              <a:t>С.</a:t>
            </a:r>
          </a:p>
          <a:p>
            <a:r>
              <a:rPr lang="ru-RU" sz="2300" dirty="0" smtClean="0">
                <a:solidFill>
                  <a:schemeClr val="bg1"/>
                </a:solidFill>
              </a:rPr>
              <a:t> </a:t>
            </a:r>
            <a:r>
              <a:rPr lang="ru-RU" sz="2300" dirty="0">
                <a:solidFill>
                  <a:schemeClr val="bg1"/>
                </a:solidFill>
              </a:rPr>
              <a:t>Способ термоса дает хорошие результаты при бетонировании массивных </a:t>
            </a:r>
            <a:r>
              <a:rPr lang="ru-RU" sz="2300" dirty="0" smtClean="0">
                <a:solidFill>
                  <a:schemeClr val="bg1"/>
                </a:solidFill>
              </a:rPr>
              <a:t>конструкций. Степень </a:t>
            </a:r>
            <a:r>
              <a:rPr lang="ru-RU" sz="2300" dirty="0">
                <a:solidFill>
                  <a:schemeClr val="bg1"/>
                </a:solidFill>
              </a:rPr>
              <a:t>массивности характеризуется модулем поверхности М</a:t>
            </a:r>
            <a:r>
              <a:rPr lang="ru-RU" sz="2300" baseline="-25000" dirty="0">
                <a:solidFill>
                  <a:schemeClr val="bg1"/>
                </a:solidFill>
              </a:rPr>
              <a:t>П</a:t>
            </a:r>
            <a:r>
              <a:rPr lang="ru-RU" sz="2300" dirty="0">
                <a:solidFill>
                  <a:schemeClr val="bg1"/>
                </a:solidFill>
              </a:rPr>
              <a:t>, это отношение площади охлаждаемых поверхностей к объему прогреваемой </a:t>
            </a:r>
            <a:r>
              <a:rPr lang="ru-RU" sz="2300" dirty="0" smtClean="0">
                <a:solidFill>
                  <a:schemeClr val="bg1"/>
                </a:solidFill>
              </a:rPr>
              <a:t>конструкции.</a:t>
            </a:r>
            <a:endParaRPr lang="ru-RU" sz="2300" dirty="0">
              <a:solidFill>
                <a:schemeClr val="bg1"/>
              </a:solidFill>
            </a:endParaRPr>
          </a:p>
          <a:p>
            <a:endParaRPr lang="ru-RU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278</TotalTime>
  <Words>1234</Words>
  <Application>Microsoft Office PowerPoint</Application>
  <PresentationFormat>Экран (4:3)</PresentationFormat>
  <Paragraphs>63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Kristina</dc:creator>
  <cp:lastModifiedBy>RePack by Diakov</cp:lastModifiedBy>
  <cp:revision>29</cp:revision>
  <dcterms:created xsi:type="dcterms:W3CDTF">2013-11-16T09:18:09Z</dcterms:created>
  <dcterms:modified xsi:type="dcterms:W3CDTF">2020-11-28T07:32:53Z</dcterms:modified>
</cp:coreProperties>
</file>